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73" r:id="rId2"/>
    <p:sldId id="274" r:id="rId3"/>
    <p:sldId id="275" r:id="rId4"/>
    <p:sldId id="276" r:id="rId5"/>
    <p:sldId id="268" r:id="rId6"/>
    <p:sldId id="278" r:id="rId7"/>
    <p:sldId id="277" r:id="rId8"/>
    <p:sldId id="279" r:id="rId9"/>
    <p:sldId id="280" r:id="rId10"/>
    <p:sldId id="272" r:id="rId11"/>
    <p:sldId id="28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ky Broadley" initials="VB" lastIdx="8" clrIdx="0">
    <p:extLst>
      <p:ext uri="{19B8F6BF-5375-455C-9EA6-DF929625EA0E}">
        <p15:presenceInfo xmlns:p15="http://schemas.microsoft.com/office/powerpoint/2012/main" userId="2a2fc61006f6a40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BF17"/>
    <a:srgbClr val="B56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45444-3A5C-451B-A87D-FDB863BB337A}" v="1" dt="2022-09-01T15:24:13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712" autoAdjust="0"/>
  </p:normalViewPr>
  <p:slideViewPr>
    <p:cSldViewPr snapToGrid="0">
      <p:cViewPr varScale="1">
        <p:scale>
          <a:sx n="101" d="100"/>
          <a:sy n="101" d="100"/>
        </p:scale>
        <p:origin x="720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y Broadley" userId="2a2fc61006f6a40e" providerId="LiveId" clId="{07C45444-3A5C-451B-A87D-FDB863BB337A}"/>
    <pc:docChg chg="custSel modSld">
      <pc:chgData name="Vicky Broadley" userId="2a2fc61006f6a40e" providerId="LiveId" clId="{07C45444-3A5C-451B-A87D-FDB863BB337A}" dt="2022-09-01T15:24:13.757" v="4" actId="1076"/>
      <pc:docMkLst>
        <pc:docMk/>
      </pc:docMkLst>
      <pc:sldChg chg="modNotesTx">
        <pc:chgData name="Vicky Broadley" userId="2a2fc61006f6a40e" providerId="LiveId" clId="{07C45444-3A5C-451B-A87D-FDB863BB337A}" dt="2022-08-24T16:16:43.850" v="1" actId="20577"/>
        <pc:sldMkLst>
          <pc:docMk/>
          <pc:sldMk cId="3546912690" sldId="274"/>
        </pc:sldMkLst>
      </pc:sldChg>
      <pc:sldChg chg="delSp modSp mod">
        <pc:chgData name="Vicky Broadley" userId="2a2fc61006f6a40e" providerId="LiveId" clId="{07C45444-3A5C-451B-A87D-FDB863BB337A}" dt="2022-09-01T15:24:13.757" v="4" actId="1076"/>
        <pc:sldMkLst>
          <pc:docMk/>
          <pc:sldMk cId="3620035430" sldId="278"/>
        </pc:sldMkLst>
        <pc:spChg chg="mod">
          <ac:chgData name="Vicky Broadley" userId="2a2fc61006f6a40e" providerId="LiveId" clId="{07C45444-3A5C-451B-A87D-FDB863BB337A}" dt="2022-09-01T15:24:13.757" v="4" actId="1076"/>
          <ac:spMkLst>
            <pc:docMk/>
            <pc:sldMk cId="3620035430" sldId="278"/>
            <ac:spMk id="22" creationId="{42D34757-F1EB-EDA8-8075-57C5A371BF8E}"/>
          </ac:spMkLst>
        </pc:spChg>
        <pc:picChg chg="mod">
          <ac:chgData name="Vicky Broadley" userId="2a2fc61006f6a40e" providerId="LiveId" clId="{07C45444-3A5C-451B-A87D-FDB863BB337A}" dt="2022-09-01T15:24:09.821" v="3" actId="1076"/>
          <ac:picMkLst>
            <pc:docMk/>
            <pc:sldMk cId="3620035430" sldId="278"/>
            <ac:picMk id="18" creationId="{8132B5F7-9DCF-D0BD-7A61-DCFBB5A9FADF}"/>
          </ac:picMkLst>
        </pc:picChg>
        <pc:cxnChg chg="del">
          <ac:chgData name="Vicky Broadley" userId="2a2fc61006f6a40e" providerId="LiveId" clId="{07C45444-3A5C-451B-A87D-FDB863BB337A}" dt="2022-09-01T15:24:06.695" v="2" actId="478"/>
          <ac:cxnSpMkLst>
            <pc:docMk/>
            <pc:sldMk cId="3620035430" sldId="278"/>
            <ac:cxnSpMk id="19" creationId="{F87B7302-425F-240C-88B5-9B91183551F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E253C-6D10-4F13-A847-1502554D0884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D6203-10C5-4650-8AA4-C046E2B49F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451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68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190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977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71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654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977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13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346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98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062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D6203-10C5-4650-8AA4-C046E2B49F5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23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tiff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D82126E-7EB5-2009-A18E-09D81D830F9E}"/>
              </a:ext>
            </a:extLst>
          </p:cNvPr>
          <p:cNvSpPr txBox="1"/>
          <p:nvPr/>
        </p:nvSpPr>
        <p:spPr>
          <a:xfrm>
            <a:off x="807522" y="2094131"/>
            <a:ext cx="10339186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GB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Application of soft landed nanoparticles generated using the terminated gas condensation (TGC) technique to Surface Enhanced Raman</a:t>
            </a:r>
          </a:p>
          <a:p>
            <a:pPr algn="ctr">
              <a:lnSpc>
                <a:spcPts val="4000"/>
              </a:lnSpc>
            </a:pP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 J. Broadley</a:t>
            </a: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A.H. Kean, S. R. Saranu, D. C. Mason</a:t>
            </a:r>
          </a:p>
        </p:txBody>
      </p:sp>
    </p:spTree>
    <p:extLst>
      <p:ext uri="{BB962C8B-B14F-4D97-AF65-F5344CB8AC3E}">
        <p14:creationId xmlns:p14="http://schemas.microsoft.com/office/powerpoint/2010/main" val="420846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8239432" y="314928"/>
            <a:ext cx="3952569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695C5-2BFA-EE17-0E80-B6A6C37EE8E7}"/>
              </a:ext>
            </a:extLst>
          </p:cNvPr>
          <p:cNvSpPr txBox="1"/>
          <p:nvPr/>
        </p:nvSpPr>
        <p:spPr>
          <a:xfrm>
            <a:off x="1817370" y="1794510"/>
            <a:ext cx="7525458" cy="28000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Surface enhanced Raman effect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Current approaches to SERS – chemical vs physical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Nikalyte’s compact &amp; simplified TGC deposition system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Performance on TGC-generated SERS substrates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How do they work?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Conclusions and Further Work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1836FE-851D-AFB2-6BAE-D8BB0670730D}"/>
              </a:ext>
            </a:extLst>
          </p:cNvPr>
          <p:cNvSpPr txBox="1">
            <a:spLocks/>
          </p:cNvSpPr>
          <p:nvPr/>
        </p:nvSpPr>
        <p:spPr>
          <a:xfrm>
            <a:off x="7749540" y="314928"/>
            <a:ext cx="4442461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Outline of Presentation 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912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3440430" y="314928"/>
            <a:ext cx="8751571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Approaches to Surface Enhanced Raman Spectroscopy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F3D7C8-A6A6-5B55-4B28-ACB9E8B0C64A}"/>
              </a:ext>
            </a:extLst>
          </p:cNvPr>
          <p:cNvSpPr txBox="1"/>
          <p:nvPr/>
        </p:nvSpPr>
        <p:spPr>
          <a:xfrm>
            <a:off x="7578089" y="5878357"/>
            <a:ext cx="457255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i="1" dirty="0">
                <a:latin typeface="Verdana" panose="020B0604030504040204" pitchFamily="34" charset="0"/>
                <a:ea typeface="Verdana" panose="020B0604030504040204" pitchFamily="34" charset="0"/>
              </a:rPr>
              <a:t>Fundamentals and applications of SERS-based bioanalytical sensing M. </a:t>
            </a:r>
            <a:r>
              <a:rPr lang="en-GB" sz="1050" i="1" dirty="0" err="1">
                <a:latin typeface="Verdana" panose="020B0604030504040204" pitchFamily="34" charset="0"/>
                <a:ea typeface="Verdana" panose="020B0604030504040204" pitchFamily="34" charset="0"/>
              </a:rPr>
              <a:t>Kahraman</a:t>
            </a:r>
            <a:r>
              <a:rPr lang="en-GB" sz="1050" i="1" dirty="0">
                <a:latin typeface="Verdana" panose="020B0604030504040204" pitchFamily="34" charset="0"/>
                <a:ea typeface="Verdana" panose="020B0604030504040204" pitchFamily="34" charset="0"/>
              </a:rPr>
              <a:t> et al </a:t>
            </a:r>
            <a:r>
              <a:rPr lang="en-GB" sz="1050" i="1" dirty="0" err="1">
                <a:latin typeface="Verdana" panose="020B0604030504040204" pitchFamily="34" charset="0"/>
                <a:ea typeface="Verdana" panose="020B0604030504040204" pitchFamily="34" charset="0"/>
              </a:rPr>
              <a:t>Nanophotonics</a:t>
            </a:r>
            <a:r>
              <a:rPr lang="en-GB" sz="1050" i="1" dirty="0">
                <a:latin typeface="Verdana" panose="020B0604030504040204" pitchFamily="34" charset="0"/>
                <a:ea typeface="Verdana" panose="020B0604030504040204" pitchFamily="34" charset="0"/>
              </a:rPr>
              <a:t> 2017 (</a:t>
            </a:r>
            <a:r>
              <a:rPr lang="en-GB" sz="1050" b="1" i="1" dirty="0"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r>
              <a:rPr lang="en-GB" sz="1050" i="1" dirty="0">
                <a:latin typeface="Verdana" panose="020B0604030504040204" pitchFamily="34" charset="0"/>
                <a:ea typeface="Verdana" panose="020B0604030504040204" pitchFamily="34" charset="0"/>
              </a:rPr>
              <a:t>) 0174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A47514-DD3B-E253-2D4E-7A47A52839AA}"/>
              </a:ext>
            </a:extLst>
          </p:cNvPr>
          <p:cNvSpPr txBox="1"/>
          <p:nvPr/>
        </p:nvSpPr>
        <p:spPr>
          <a:xfrm>
            <a:off x="419089" y="2711738"/>
            <a:ext cx="5676911" cy="3550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	Different approaches to SERS</a:t>
            </a:r>
          </a:p>
          <a:p>
            <a:pPr>
              <a:lnSpc>
                <a:spcPts val="2300"/>
              </a:lnSpc>
            </a:pP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lnSpc>
                <a:spcPts val="2500"/>
              </a:lnSpc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Prepared with Chemistry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Colloidal nanoparticle SERS solution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Chemical SERS substrate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lnSpc>
                <a:spcPts val="2500"/>
              </a:lnSpc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Prepared with Physical techniques 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Micropatterned substrate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Electrodeposited substrate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Magnetron sputtering/GLAD</a:t>
            </a:r>
          </a:p>
          <a:p>
            <a:pPr marL="1200150" lvl="2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Terminated gas condensation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852956F-0DF5-E65C-E5C0-D683D8CCE8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0175" y="1000753"/>
            <a:ext cx="4182735" cy="18158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37B5B6-6D6D-42E4-4BD9-25F302CC46CA}"/>
              </a:ext>
            </a:extLst>
          </p:cNvPr>
          <p:cNvSpPr txBox="1"/>
          <p:nvPr/>
        </p:nvSpPr>
        <p:spPr>
          <a:xfrm>
            <a:off x="129877" y="1035650"/>
            <a:ext cx="7460299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exploits surface plasmon resonance &amp; electric field enhancement at Nobel metal surface. 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 radius of curvature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= &gt; highest Raman enhancement</a:t>
            </a:r>
          </a:p>
          <a:p>
            <a:endParaRPr lang="en-US" sz="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					  = &gt; </a:t>
            </a:r>
            <a:r>
              <a:rPr lang="en-US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nanostructures &amp; nanoparticles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EEFD99-1926-A375-15DA-2DAE38D6132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6215" y="2840960"/>
            <a:ext cx="3648075" cy="297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23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8239432" y="314928"/>
            <a:ext cx="3952569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3B42905-1544-69CA-714F-8E704D1F1A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6909" y="1593229"/>
            <a:ext cx="6130365" cy="40063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5838A9-A627-31CC-8C23-19B57ADBA67F}"/>
              </a:ext>
            </a:extLst>
          </p:cNvPr>
          <p:cNvSpPr txBox="1"/>
          <p:nvPr/>
        </p:nvSpPr>
        <p:spPr>
          <a:xfrm>
            <a:off x="155342" y="1258379"/>
            <a:ext cx="10680297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Chemical /colloidal SERS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Difficult to control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Non-uniform size and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Clumping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Chemical 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=&gt; 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</a:rPr>
              <a:t>Unreliable SERS measurement, low SERS                                                           signal to noise, poor measurement repeatability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Physical SERS synthesis</a:t>
            </a:r>
          </a:p>
          <a:p>
            <a:endParaRPr lang="en-US" sz="11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Ultra pure and contaminant-free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Uniform coverage / uniform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Non-clumping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Repeatable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Potential for =&gt; </a:t>
            </a:r>
            <a:r>
              <a:rPr lang="en-US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improved reliability, improved repeatability, high SERS signal to noise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45936A-CD10-9050-3694-DAC717B51E99}"/>
              </a:ext>
            </a:extLst>
          </p:cNvPr>
          <p:cNvSpPr txBox="1">
            <a:spLocks/>
          </p:cNvSpPr>
          <p:nvPr/>
        </p:nvSpPr>
        <p:spPr>
          <a:xfrm>
            <a:off x="7884705" y="218525"/>
            <a:ext cx="3952569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Chemical vs PVD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001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9E7EB5-9B01-48F8-04A7-158F24E472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916" y="1451187"/>
            <a:ext cx="4932484" cy="3672966"/>
          </a:xfrm>
          <a:prstGeom prst="rect">
            <a:avLst/>
          </a:prstGeom>
        </p:spPr>
      </p:pic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48FC4C4B-9546-4A27-ADAB-F59CCA4E45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300" y="1987904"/>
            <a:ext cx="5117691" cy="35749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8239432" y="314928"/>
            <a:ext cx="3952569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E980AD-1635-4676-859B-1D96A0BE5FF2}"/>
              </a:ext>
            </a:extLst>
          </p:cNvPr>
          <p:cNvCxnSpPr>
            <a:cxnSpLocks/>
          </p:cNvCxnSpPr>
          <p:nvPr/>
        </p:nvCxnSpPr>
        <p:spPr>
          <a:xfrm flipV="1">
            <a:off x="9172414" y="2049935"/>
            <a:ext cx="1205095" cy="1096186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4F0975E-32BB-4D72-8ADA-F8B5D0CCA53E}"/>
              </a:ext>
            </a:extLst>
          </p:cNvPr>
          <p:cNvSpPr txBox="1"/>
          <p:nvPr/>
        </p:nvSpPr>
        <p:spPr>
          <a:xfrm>
            <a:off x="9834473" y="1880047"/>
            <a:ext cx="235752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Touch screen</a:t>
            </a:r>
          </a:p>
          <a:p>
            <a:pPr marL="180000" indent="-176213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PLC control of  </a:t>
            </a:r>
          </a:p>
          <a:p>
            <a:pPr marL="446088"/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Process Recipes</a:t>
            </a:r>
          </a:p>
          <a:p>
            <a:pPr marL="446088"/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Vaccuum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operation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2FA97C-3661-4203-B4C8-1BFEDDD69110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6876187" y="4622408"/>
            <a:ext cx="697518" cy="1204616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3BB9D-60A1-4BDE-9B76-3FAE60858DF2}"/>
              </a:ext>
            </a:extLst>
          </p:cNvPr>
          <p:cNvCxnSpPr>
            <a:cxnSpLocks/>
          </p:cNvCxnSpPr>
          <p:nvPr/>
        </p:nvCxnSpPr>
        <p:spPr>
          <a:xfrm flipV="1">
            <a:off x="7221785" y="1504504"/>
            <a:ext cx="1017647" cy="890613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D219D3C-1A12-4EFD-9508-0AE5E6B2E9BD}"/>
              </a:ext>
            </a:extLst>
          </p:cNvPr>
          <p:cNvSpPr txBox="1"/>
          <p:nvPr/>
        </p:nvSpPr>
        <p:spPr>
          <a:xfrm>
            <a:off x="8254146" y="1056439"/>
            <a:ext cx="357008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Flip top lid </a:t>
            </a:r>
          </a:p>
          <a:p>
            <a:pPr marL="266700" indent="-17780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1-inch magnetron</a:t>
            </a:r>
          </a:p>
          <a:p>
            <a:pPr marL="266700" indent="-177800">
              <a:buFont typeface="Arial" panose="020B0604020202020204" pitchFamily="34" charset="0"/>
              <a:buChar char="•"/>
              <a:tabLst>
                <a:tab pos="354013" algn="l"/>
              </a:tabLst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quick target loading and exchange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C05FF2-44EB-44D1-8213-9D664FA26900}"/>
              </a:ext>
            </a:extLst>
          </p:cNvPr>
          <p:cNvSpPr txBox="1"/>
          <p:nvPr/>
        </p:nvSpPr>
        <p:spPr>
          <a:xfrm>
            <a:off x="7573705" y="5349970"/>
            <a:ext cx="4250521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Small chamber volume</a:t>
            </a:r>
          </a:p>
          <a:p>
            <a:pPr marL="196850" indent="-19685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Quick pump down and faster turnaround</a:t>
            </a:r>
          </a:p>
          <a:p>
            <a:pPr marL="196850" indent="-19685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Single turbo pump </a:t>
            </a:r>
          </a:p>
          <a:p>
            <a:pPr marL="196850" indent="-19685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HV chamber with 1E-6 mbar base pressure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1D3C8A-9B29-4049-9CD8-0138E127A8D4}"/>
              </a:ext>
            </a:extLst>
          </p:cNvPr>
          <p:cNvSpPr txBox="1"/>
          <p:nvPr/>
        </p:nvSpPr>
        <p:spPr>
          <a:xfrm>
            <a:off x="4970216" y="1135171"/>
            <a:ext cx="2705871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Aggregation 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Fixed aggregation length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dc power supply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Optimized for gas flow and differential pumping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0D2200D-7581-47B5-8FEC-E670E7EDB457}"/>
              </a:ext>
            </a:extLst>
          </p:cNvPr>
          <p:cNvCxnSpPr>
            <a:cxnSpLocks/>
          </p:cNvCxnSpPr>
          <p:nvPr/>
        </p:nvCxnSpPr>
        <p:spPr>
          <a:xfrm flipH="1" flipV="1">
            <a:off x="5756098" y="2235369"/>
            <a:ext cx="1030205" cy="114568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4ADA370-FC6A-FC62-9882-2D34246C1F3F}"/>
              </a:ext>
            </a:extLst>
          </p:cNvPr>
          <p:cNvSpPr txBox="1"/>
          <p:nvPr/>
        </p:nvSpPr>
        <p:spPr>
          <a:xfrm>
            <a:off x="183020" y="5124153"/>
            <a:ext cx="4545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Imperial College - PVD system with TGC source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29C2CF9-10F6-A0E6-4212-EB8125946B00}"/>
              </a:ext>
            </a:extLst>
          </p:cNvPr>
          <p:cNvSpPr txBox="1">
            <a:spLocks/>
          </p:cNvSpPr>
          <p:nvPr/>
        </p:nvSpPr>
        <p:spPr>
          <a:xfrm>
            <a:off x="6960093" y="314928"/>
            <a:ext cx="5231908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NL50 – compact TGC system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47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8239432" y="314928"/>
            <a:ext cx="3952569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29C2CF9-10F6-A0E6-4212-EB8125946B00}"/>
              </a:ext>
            </a:extLst>
          </p:cNvPr>
          <p:cNvSpPr txBox="1">
            <a:spLocks/>
          </p:cNvSpPr>
          <p:nvPr/>
        </p:nvSpPr>
        <p:spPr>
          <a:xfrm>
            <a:off x="6960093" y="314928"/>
            <a:ext cx="5231908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Nanoparticles generated in NL50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14D4681-A2E6-2107-B498-1C2C8FCE7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0486" y="1364885"/>
            <a:ext cx="2443636" cy="24436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A picture containing text, dark, black, blur&#10;&#10;Description automatically generated">
            <a:extLst>
              <a:ext uri="{FF2B5EF4-FFF2-40B4-BE49-F238E27FC236}">
                <a16:creationId xmlns:a16="http://schemas.microsoft.com/office/drawing/2014/main" id="{8A6A31C4-E96C-583E-0430-16222FD7E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7252" y="1364886"/>
            <a:ext cx="2443636" cy="24436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A353E552-0548-91BD-958F-61CD01AF7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0013" y="1364885"/>
            <a:ext cx="2440789" cy="24407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D584E4-E088-EAFD-2022-20D8758A9551}"/>
              </a:ext>
            </a:extLst>
          </p:cNvPr>
          <p:cNvSpPr txBox="1"/>
          <p:nvPr/>
        </p:nvSpPr>
        <p:spPr>
          <a:xfrm>
            <a:off x="4583242" y="4022995"/>
            <a:ext cx="7037627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bright-field (BF) images shows </a:t>
            </a:r>
            <a:r>
              <a:rPr lang="en-GB" sz="1600" dirty="0">
                <a:solidFill>
                  <a:schemeClr val="accent2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crystalline structure</a:t>
            </a:r>
            <a:endParaRPr lang="en-GB" sz="20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E4275A-FEDA-48EF-788C-D1C14548C1FC}"/>
              </a:ext>
            </a:extLst>
          </p:cNvPr>
          <p:cNvSpPr txBox="1"/>
          <p:nvPr/>
        </p:nvSpPr>
        <p:spPr>
          <a:xfrm>
            <a:off x="4583242" y="4793573"/>
            <a:ext cx="7413186" cy="605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Backscattered electron (BSE) image shows crystalline surface of NP, indicating surface is </a:t>
            </a:r>
            <a:r>
              <a:rPr lang="en-GB" sz="1600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 and free of contamination, i.e. sulphur. </a:t>
            </a:r>
            <a:endParaRPr lang="en-GB" sz="20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415588-DB94-537F-8D27-837ACE5E3CB0}"/>
              </a:ext>
            </a:extLst>
          </p:cNvPr>
          <p:cNvSpPr txBox="1"/>
          <p:nvPr/>
        </p:nvSpPr>
        <p:spPr>
          <a:xfrm>
            <a:off x="4583242" y="4408284"/>
            <a:ext cx="7155883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bright HADDF image show </a:t>
            </a:r>
            <a:r>
              <a:rPr lang="en-GB" sz="1600" dirty="0">
                <a:solidFill>
                  <a:schemeClr val="accent2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density of Pt.</a:t>
            </a:r>
            <a:endParaRPr lang="en-GB" sz="20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72BD67A1-B611-DA0B-0393-E3E8FBB25C3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99" y="1263496"/>
            <a:ext cx="3661182" cy="2440788"/>
          </a:xfrm>
          <a:prstGeom prst="rect">
            <a:avLst/>
          </a:prstGeom>
        </p:spPr>
      </p:pic>
      <p:sp>
        <p:nvSpPr>
          <p:cNvPr id="15" name="Text Box 2">
            <a:extLst>
              <a:ext uri="{FF2B5EF4-FFF2-40B4-BE49-F238E27FC236}">
                <a16:creationId xmlns:a16="http://schemas.microsoft.com/office/drawing/2014/main" id="{76515AFE-2BFC-B3CE-ABD7-EB0853BB6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417" y="1371312"/>
            <a:ext cx="46842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BF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89C9DE05-4771-BF9B-07B0-DF9B00B89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418" y="1371312"/>
            <a:ext cx="93087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HAADF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67CB1159-8A4F-EB89-2CD0-21A910234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0027" y="1378232"/>
            <a:ext cx="866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BSE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32B5F7-9DCF-D0BD-7A61-DCFBB5A9FA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97" y="3805673"/>
            <a:ext cx="3076870" cy="20512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8BCC91F-D484-12B2-D393-C20EEFB280C0}"/>
              </a:ext>
            </a:extLst>
          </p:cNvPr>
          <p:cNvSpPr txBox="1"/>
          <p:nvPr/>
        </p:nvSpPr>
        <p:spPr>
          <a:xfrm>
            <a:off x="4542481" y="953154"/>
            <a:ext cx="7037627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RTEM images of Pt nanoparticles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C1267975-3F0D-62ED-157C-9FB5F8DEE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97" y="1294786"/>
            <a:ext cx="710131" cy="36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Au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42D34757-F1EB-EDA8-8075-57C5A371B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97" y="3845999"/>
            <a:ext cx="547938" cy="34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Ag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A8F64-C5AE-41B3-61AC-77D0E39E51DA}"/>
              </a:ext>
            </a:extLst>
          </p:cNvPr>
          <p:cNvSpPr txBox="1"/>
          <p:nvPr/>
        </p:nvSpPr>
        <p:spPr>
          <a:xfrm>
            <a:off x="3587901" y="5720180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Nanoparticles are crystalline, monodisperse and contamination free</a:t>
            </a:r>
            <a:endParaRPr lang="en-GB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35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8239432" y="314928"/>
            <a:ext cx="3952569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29C2CF9-10F6-A0E6-4212-EB8125946B00}"/>
              </a:ext>
            </a:extLst>
          </p:cNvPr>
          <p:cNvSpPr txBox="1">
            <a:spLocks/>
          </p:cNvSpPr>
          <p:nvPr/>
        </p:nvSpPr>
        <p:spPr>
          <a:xfrm>
            <a:off x="6560820" y="314928"/>
            <a:ext cx="5631181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TGC nanoparticle SERS substrate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584F6E-533A-60E8-041F-9F96D57AE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17" y="1362335"/>
            <a:ext cx="5608806" cy="42066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CFA901-48C6-5E2F-D4A2-3329C8A5F7B4}"/>
              </a:ext>
            </a:extLst>
          </p:cNvPr>
          <p:cNvSpPr txBox="1"/>
          <p:nvPr/>
        </p:nvSpPr>
        <p:spPr>
          <a:xfrm>
            <a:off x="6174658" y="1606415"/>
            <a:ext cx="576632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Gold nanoparticles deposited in NL50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Size range ~15-20nm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Non-clumping and monodisperse.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Soft landed onto glass filter paper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No acceleration or mass filtering</a:t>
            </a:r>
            <a:endParaRPr lang="en-US" sz="105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Filter paper diced and mounted on glass slide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D6ED72-831E-BD41-EFB3-0D7015C2FE77}"/>
              </a:ext>
            </a:extLst>
          </p:cNvPr>
          <p:cNvSpPr txBox="1"/>
          <p:nvPr/>
        </p:nvSpPr>
        <p:spPr>
          <a:xfrm>
            <a:off x="774967" y="4747671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300nm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4C612E-6A27-E384-F30B-52B92BA4B224}"/>
              </a:ext>
            </a:extLst>
          </p:cNvPr>
          <p:cNvGrpSpPr/>
          <p:nvPr/>
        </p:nvGrpSpPr>
        <p:grpSpPr>
          <a:xfrm>
            <a:off x="961329" y="5026431"/>
            <a:ext cx="395436" cy="119587"/>
            <a:chOff x="961329" y="5026431"/>
            <a:chExt cx="395436" cy="11958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6D11AE5-2EDD-EBAD-46BB-185C54B2C020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1BF5F2D-EF14-76DD-0F66-32478C2D2496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6A86124-CA1B-4B11-A526-8179EA65BCCF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C5C55CE-917C-2DDE-A71A-B2B10FB136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0519" y="4340231"/>
            <a:ext cx="4477521" cy="18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61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6960093" y="314928"/>
            <a:ext cx="5231908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SERS measurements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5C85D8-391D-5E65-F3C5-04DB1DD1A6C3}"/>
              </a:ext>
            </a:extLst>
          </p:cNvPr>
          <p:cNvSpPr txBox="1"/>
          <p:nvPr/>
        </p:nvSpPr>
        <p:spPr>
          <a:xfrm>
            <a:off x="808115" y="311447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30F618-2E0E-175B-A3AA-3380251FD4B5}"/>
              </a:ext>
            </a:extLst>
          </p:cNvPr>
          <p:cNvGrpSpPr/>
          <p:nvPr/>
        </p:nvGrpSpPr>
        <p:grpSpPr>
          <a:xfrm>
            <a:off x="990169" y="3413900"/>
            <a:ext cx="256733" cy="119587"/>
            <a:chOff x="961329" y="5026431"/>
            <a:chExt cx="395436" cy="11958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EC2D4D7-AF4F-C470-C6D6-5DC57FCF9549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4DC6EB-0C84-1D19-BD8C-EFDA721216AE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549A53D-E968-ADDD-C8E5-358A9D309AF1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67020D5-6CC2-B739-5289-EBD0A274B61B}"/>
              </a:ext>
            </a:extLst>
          </p:cNvPr>
          <p:cNvSpPr txBox="1"/>
          <p:nvPr/>
        </p:nvSpPr>
        <p:spPr>
          <a:xfrm>
            <a:off x="8994776" y="3146206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966C0C7-2AB9-9FA9-386B-8A4C4C3B6E37}"/>
              </a:ext>
            </a:extLst>
          </p:cNvPr>
          <p:cNvGrpSpPr/>
          <p:nvPr/>
        </p:nvGrpSpPr>
        <p:grpSpPr>
          <a:xfrm>
            <a:off x="9155115" y="3422977"/>
            <a:ext cx="314460" cy="119587"/>
            <a:chOff x="961329" y="5026431"/>
            <a:chExt cx="395436" cy="11958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406861B-9719-5DEC-3253-B5CBDB7899EF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1DA9AB9-7A25-B681-3E51-E9BBBAFAB7F3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DC4929B-68D5-5ACB-2466-FBA6B97F5B9D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4538B8-D1E8-7D11-64DB-61F9F38873A4}"/>
              </a:ext>
            </a:extLst>
          </p:cNvPr>
          <p:cNvSpPr txBox="1"/>
          <p:nvPr/>
        </p:nvSpPr>
        <p:spPr>
          <a:xfrm>
            <a:off x="290324" y="4118423"/>
            <a:ext cx="674574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High sensitivity </a:t>
            </a: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Huge enhancement in Raman signal of at least x1000 compared to in-vial measurement</a:t>
            </a:r>
            <a:endParaRPr lang="en-US" sz="1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High Signal to Noise </a:t>
            </a: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enables trace element detection (ppm/ppb levels)</a:t>
            </a:r>
          </a:p>
          <a:p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=&gt;attributed to ultra-pure, contaminant-free nanoparticles. </a:t>
            </a:r>
            <a:endParaRPr lang="en-GB" sz="1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0C38314-3E03-7DBA-F524-362A3F2DC2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3074" y="1131238"/>
            <a:ext cx="4314117" cy="3044245"/>
          </a:xfrm>
          <a:prstGeom prst="rect">
            <a:avLst/>
          </a:prstGeom>
        </p:spPr>
      </p:pic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2C2342E9-1DF9-6F49-6DB6-BE3E04C73F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11" y="997203"/>
            <a:ext cx="4508878" cy="3208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4A2709-637B-41D3-82C8-2A08F7548FD1}"/>
              </a:ext>
            </a:extLst>
          </p:cNvPr>
          <p:cNvSpPr txBox="1"/>
          <p:nvPr/>
        </p:nvSpPr>
        <p:spPr>
          <a:xfrm>
            <a:off x="6592953" y="4238735"/>
            <a:ext cx="54996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High reliability </a:t>
            </a: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Excellent repeatability for different sensors</a:t>
            </a:r>
          </a:p>
          <a:p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=&gt;attributed to uniform coverage of nanoparticles without clumping</a:t>
            </a:r>
            <a:endParaRPr lang="en-GB" sz="1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2E8AD-7451-FFA9-A335-E3343635E128}"/>
              </a:ext>
            </a:extLst>
          </p:cNvPr>
          <p:cNvSpPr txBox="1"/>
          <p:nvPr/>
        </p:nvSpPr>
        <p:spPr>
          <a:xfrm>
            <a:off x="6523494" y="956439"/>
            <a:ext cx="4679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Wafer-to-wafer repeatability for 1ppm Caffeine at 830nm 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676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6960093" y="314928"/>
            <a:ext cx="5231908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SERS applications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5C85D8-391D-5E65-F3C5-04DB1DD1A6C3}"/>
              </a:ext>
            </a:extLst>
          </p:cNvPr>
          <p:cNvSpPr txBox="1"/>
          <p:nvPr/>
        </p:nvSpPr>
        <p:spPr>
          <a:xfrm>
            <a:off x="808115" y="311447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30F618-2E0E-175B-A3AA-3380251FD4B5}"/>
              </a:ext>
            </a:extLst>
          </p:cNvPr>
          <p:cNvGrpSpPr/>
          <p:nvPr/>
        </p:nvGrpSpPr>
        <p:grpSpPr>
          <a:xfrm>
            <a:off x="990169" y="3413900"/>
            <a:ext cx="256733" cy="119587"/>
            <a:chOff x="961329" y="5026431"/>
            <a:chExt cx="395436" cy="11958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EC2D4D7-AF4F-C470-C6D6-5DC57FCF9549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4DC6EB-0C84-1D19-BD8C-EFDA721216AE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549A53D-E968-ADDD-C8E5-358A9D309AF1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32D2CB5-3FD0-EB71-B703-C1E40103A6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123" y="1123265"/>
            <a:ext cx="5328410" cy="3372532"/>
          </a:xfrm>
          <a:prstGeom prst="rect">
            <a:avLst/>
          </a:prstGeom>
        </p:spPr>
      </p:pic>
      <p:pic>
        <p:nvPicPr>
          <p:cNvPr id="4" name="Picture 3" descr="Chart&#10;&#10;Description automatically generated with low confidence">
            <a:extLst>
              <a:ext uri="{FF2B5EF4-FFF2-40B4-BE49-F238E27FC236}">
                <a16:creationId xmlns:a16="http://schemas.microsoft.com/office/drawing/2014/main" id="{36B3A6F1-B780-D41A-2E12-72FA35E7AE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4658" y="1202267"/>
            <a:ext cx="5246876" cy="35004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1409AF-54F1-088C-2FB9-B86B1B1FBB38}"/>
              </a:ext>
            </a:extLst>
          </p:cNvPr>
          <p:cNvSpPr txBox="1"/>
          <p:nvPr/>
        </p:nvSpPr>
        <p:spPr>
          <a:xfrm>
            <a:off x="251123" y="4495797"/>
            <a:ext cx="588694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Narcotics</a:t>
            </a:r>
          </a:p>
          <a:p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High signal to noise enables discrimination of similar molecules from secondary peaks. </a:t>
            </a:r>
          </a:p>
          <a:p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Low-intensity Raman peaks often hidden by the background</a:t>
            </a:r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BA735C-117B-DFF5-4CBA-83D017B9BA48}"/>
              </a:ext>
            </a:extLst>
          </p:cNvPr>
          <p:cNvSpPr txBox="1"/>
          <p:nvPr/>
        </p:nvSpPr>
        <p:spPr>
          <a:xfrm>
            <a:off x="6377940" y="4665074"/>
            <a:ext cx="6126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Food Safety</a:t>
            </a:r>
          </a:p>
          <a:p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High sensitivity enables detection of low conc analytes</a:t>
            </a:r>
          </a:p>
          <a:p>
            <a:endParaRPr lang="en-US" sz="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Customers report Limit of detection often lower than other commercial substrates </a:t>
            </a:r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72476C-5119-F6DD-EDE7-4A775FE69290}"/>
              </a:ext>
            </a:extLst>
          </p:cNvPr>
          <p:cNvSpPr txBox="1"/>
          <p:nvPr/>
        </p:nvSpPr>
        <p:spPr>
          <a:xfrm>
            <a:off x="6883400" y="174874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785nm</a:t>
            </a:r>
            <a:endParaRPr lang="en-GB" sz="1400" b="1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658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7600949" y="314928"/>
            <a:ext cx="4591051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Liquid SERS effect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4" name="Picture 23" descr="Shape&#10;&#10;Description automatically generated">
            <a:extLst>
              <a:ext uri="{FF2B5EF4-FFF2-40B4-BE49-F238E27FC236}">
                <a16:creationId xmlns:a16="http://schemas.microsoft.com/office/drawing/2014/main" id="{157D4E3E-F6A5-E7B2-1AE7-2CD02F0D4A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567" y="1676249"/>
            <a:ext cx="1505077" cy="1786797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9C9805AB-628D-E025-0F5A-B7F59120AD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324" y="1676664"/>
            <a:ext cx="1823458" cy="178679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D5C841B-4651-421B-BAA8-05A7725C21E9}"/>
              </a:ext>
            </a:extLst>
          </p:cNvPr>
          <p:cNvSpPr txBox="1"/>
          <p:nvPr/>
        </p:nvSpPr>
        <p:spPr>
          <a:xfrm>
            <a:off x="458484" y="3930272"/>
            <a:ext cx="3660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Soft landed nanoparticles are not strongly adherent to substrate</a:t>
            </a:r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2A04D7-1C37-9A7A-4EF9-B1ECD2AA0DCF}"/>
              </a:ext>
            </a:extLst>
          </p:cNvPr>
          <p:cNvSpPr txBox="1"/>
          <p:nvPr/>
        </p:nvSpPr>
        <p:spPr>
          <a:xfrm>
            <a:off x="8507496" y="4013857"/>
            <a:ext cx="3538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Nanoparticles self-organize on application of liquid analyte </a:t>
            </a:r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7ADAD3-DB55-232C-0290-061FE5DC0949}"/>
              </a:ext>
            </a:extLst>
          </p:cNvPr>
          <p:cNvSpPr/>
          <p:nvPr/>
        </p:nvSpPr>
        <p:spPr>
          <a:xfrm rot="6998000">
            <a:off x="3530161" y="1575923"/>
            <a:ext cx="736298" cy="2080328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 descr="A picture containing close&#10;&#10;Description automatically generated">
            <a:extLst>
              <a:ext uri="{FF2B5EF4-FFF2-40B4-BE49-F238E27FC236}">
                <a16:creationId xmlns:a16="http://schemas.microsoft.com/office/drawing/2014/main" id="{E27E1179-6FBF-05B8-1183-DC708EF5B7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84" y="1286745"/>
            <a:ext cx="3422176" cy="2566632"/>
          </a:xfrm>
          <a:prstGeom prst="flowChartAlternateProcess">
            <a:avLst/>
          </a:prstGeom>
        </p:spPr>
      </p:pic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78914DE-5EF8-77BF-4599-BEA4B43F7808}"/>
              </a:ext>
            </a:extLst>
          </p:cNvPr>
          <p:cNvSpPr/>
          <p:nvPr/>
        </p:nvSpPr>
        <p:spPr>
          <a:xfrm rot="14481816">
            <a:off x="7681309" y="1601266"/>
            <a:ext cx="736298" cy="2080328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A picture containing text, white, crowd&#10;&#10;Description automatically generated">
            <a:extLst>
              <a:ext uri="{FF2B5EF4-FFF2-40B4-BE49-F238E27FC236}">
                <a16:creationId xmlns:a16="http://schemas.microsoft.com/office/drawing/2014/main" id="{D9812688-8BC1-B44A-93EB-C590E35CE5A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7498" y="1240760"/>
            <a:ext cx="3538728" cy="2657779"/>
          </a:xfrm>
          <a:prstGeom prst="flowChartAlternateProcess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C6E4CC9-47A7-2899-2844-67CF2E4D8811}"/>
              </a:ext>
            </a:extLst>
          </p:cNvPr>
          <p:cNvSpPr txBox="1"/>
          <p:nvPr/>
        </p:nvSpPr>
        <p:spPr>
          <a:xfrm>
            <a:off x="1606387" y="4630365"/>
            <a:ext cx="8659999" cy="1698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Self-organization of nanoparticles key to the performance of sensors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traps analyte molecules to maximize contact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enhancement occurs for wide range of molecules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High number of hot spots on Long chains to maximize SERS effect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5C85D8-391D-5E65-F3C5-04DB1DD1A6C3}"/>
              </a:ext>
            </a:extLst>
          </p:cNvPr>
          <p:cNvSpPr txBox="1"/>
          <p:nvPr/>
        </p:nvSpPr>
        <p:spPr>
          <a:xfrm>
            <a:off x="808115" y="311447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30F618-2E0E-175B-A3AA-3380251FD4B5}"/>
              </a:ext>
            </a:extLst>
          </p:cNvPr>
          <p:cNvGrpSpPr/>
          <p:nvPr/>
        </p:nvGrpSpPr>
        <p:grpSpPr>
          <a:xfrm>
            <a:off x="990169" y="3413900"/>
            <a:ext cx="256733" cy="119587"/>
            <a:chOff x="961329" y="5026431"/>
            <a:chExt cx="395436" cy="11958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EC2D4D7-AF4F-C470-C6D6-5DC57FCF9549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4DC6EB-0C84-1D19-BD8C-EFDA721216AE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549A53D-E968-ADDD-C8E5-358A9D309AF1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67020D5-6CC2-B739-5289-EBD0A274B61B}"/>
              </a:ext>
            </a:extLst>
          </p:cNvPr>
          <p:cNvSpPr txBox="1"/>
          <p:nvPr/>
        </p:nvSpPr>
        <p:spPr>
          <a:xfrm>
            <a:off x="8994776" y="3146206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966C0C7-2AB9-9FA9-386B-8A4C4C3B6E37}"/>
              </a:ext>
            </a:extLst>
          </p:cNvPr>
          <p:cNvGrpSpPr/>
          <p:nvPr/>
        </p:nvGrpSpPr>
        <p:grpSpPr>
          <a:xfrm>
            <a:off x="9155115" y="3422977"/>
            <a:ext cx="314460" cy="119587"/>
            <a:chOff x="961329" y="5026431"/>
            <a:chExt cx="395436" cy="11958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406861B-9719-5DEC-3253-B5CBDB7899EF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1DA9AB9-7A25-B681-3E51-E9BBBAFAB7F3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DC4929B-68D5-5ACB-2466-FBA6B97F5B9D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69EBB6A-0CDC-B2C7-A481-6B6B02B15DEF}"/>
              </a:ext>
            </a:extLst>
          </p:cNvPr>
          <p:cNvSpPr txBox="1"/>
          <p:nvPr/>
        </p:nvSpPr>
        <p:spPr>
          <a:xfrm>
            <a:off x="1100453" y="934500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Deposited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0C7CCA-0910-4E25-3C9F-3E3FCE305B64}"/>
              </a:ext>
            </a:extLst>
          </p:cNvPr>
          <p:cNvSpPr txBox="1"/>
          <p:nvPr/>
        </p:nvSpPr>
        <p:spPr>
          <a:xfrm>
            <a:off x="8546562" y="916439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After application of analyte</a:t>
            </a:r>
          </a:p>
        </p:txBody>
      </p:sp>
    </p:spTree>
    <p:extLst>
      <p:ext uri="{BB962C8B-B14F-4D97-AF65-F5344CB8AC3E}">
        <p14:creationId xmlns:p14="http://schemas.microsoft.com/office/powerpoint/2010/main" val="613811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D25BD-2C46-4948-8DDE-3B6029EA6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59397" cy="8833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8684B-164B-4DE3-9020-6014A483EC3A}"/>
              </a:ext>
            </a:extLst>
          </p:cNvPr>
          <p:cNvCxnSpPr>
            <a:cxnSpLocks/>
          </p:cNvCxnSpPr>
          <p:nvPr/>
        </p:nvCxnSpPr>
        <p:spPr>
          <a:xfrm>
            <a:off x="78658" y="883057"/>
            <a:ext cx="12192000" cy="0"/>
          </a:xfrm>
          <a:prstGeom prst="line">
            <a:avLst/>
          </a:prstGeom>
          <a:ln w="25400">
            <a:solidFill>
              <a:srgbClr val="F36F2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04541A9-CCB1-43D8-ABDB-9DC407E4E132}"/>
              </a:ext>
            </a:extLst>
          </p:cNvPr>
          <p:cNvSpPr txBox="1">
            <a:spLocks/>
          </p:cNvSpPr>
          <p:nvPr/>
        </p:nvSpPr>
        <p:spPr>
          <a:xfrm>
            <a:off x="6960093" y="314928"/>
            <a:ext cx="5231908" cy="568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Conclusions and further work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5C85D8-391D-5E65-F3C5-04DB1DD1A6C3}"/>
              </a:ext>
            </a:extLst>
          </p:cNvPr>
          <p:cNvSpPr txBox="1"/>
          <p:nvPr/>
        </p:nvSpPr>
        <p:spPr>
          <a:xfrm>
            <a:off x="808115" y="311447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300nm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30F618-2E0E-175B-A3AA-3380251FD4B5}"/>
              </a:ext>
            </a:extLst>
          </p:cNvPr>
          <p:cNvGrpSpPr/>
          <p:nvPr/>
        </p:nvGrpSpPr>
        <p:grpSpPr>
          <a:xfrm>
            <a:off x="990169" y="3413900"/>
            <a:ext cx="256733" cy="119587"/>
            <a:chOff x="961329" y="5026431"/>
            <a:chExt cx="395436" cy="11958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EC2D4D7-AF4F-C470-C6D6-5DC57FCF9549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86225"/>
              <a:ext cx="3954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4DC6EB-0C84-1D19-BD8C-EFDA721216AE}"/>
                </a:ext>
              </a:extLst>
            </p:cNvPr>
            <p:cNvCxnSpPr>
              <a:cxnSpLocks/>
            </p:cNvCxnSpPr>
            <p:nvPr/>
          </p:nvCxnSpPr>
          <p:spPr>
            <a:xfrm>
              <a:off x="961329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549A53D-E968-ADDD-C8E5-358A9D309AF1}"/>
                </a:ext>
              </a:extLst>
            </p:cNvPr>
            <p:cNvCxnSpPr>
              <a:cxnSpLocks/>
            </p:cNvCxnSpPr>
            <p:nvPr/>
          </p:nvCxnSpPr>
          <p:spPr>
            <a:xfrm>
              <a:off x="1356765" y="5026431"/>
              <a:ext cx="0" cy="119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D31EBEB-3397-750D-C366-448330D2DF87}"/>
              </a:ext>
            </a:extLst>
          </p:cNvPr>
          <p:cNvSpPr txBox="1"/>
          <p:nvPr/>
        </p:nvSpPr>
        <p:spPr>
          <a:xfrm>
            <a:off x="281908" y="1479078"/>
            <a:ext cx="1181103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Demonstrated crystalline and contaminant-free nanoparticles from simplified TGC system (NL50)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Demonstrated high-performance SERS substrates produced by gas phase synthesis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Low noise level and enhanced detection at low concentrations due to high mobility and purity of nanoparticles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Explore new nanoparticle structures (alloy/core-shell) and materials (silver) for SERS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Develop SERS sensors for specific applications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Large target market is biosensors  - focus on point of care detection/monitoring</a:t>
            </a:r>
          </a:p>
          <a:p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0FEBA9A-7BA2-32BA-B095-057280FBEF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6240" y="5604394"/>
            <a:ext cx="2030730" cy="510651"/>
          </a:xfrm>
          <a:prstGeom prst="rect">
            <a:avLst/>
          </a:prstGeom>
        </p:spPr>
      </p:pic>
      <p:pic>
        <p:nvPicPr>
          <p:cNvPr id="10" name="Picture 9" descr="Logo&#10;&#10;Description automatically generated with medium confidence">
            <a:extLst>
              <a:ext uri="{FF2B5EF4-FFF2-40B4-BE49-F238E27FC236}">
                <a16:creationId xmlns:a16="http://schemas.microsoft.com/office/drawing/2014/main" id="{FDBD3BFE-AB3B-0662-63C2-DEDA772134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0290" y="5465294"/>
            <a:ext cx="1619802" cy="6497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7E7E5C-6959-FDE2-0A5E-917CFDE5A7DE}"/>
              </a:ext>
            </a:extLst>
          </p:cNvPr>
          <p:cNvSpPr txBox="1"/>
          <p:nvPr/>
        </p:nvSpPr>
        <p:spPr>
          <a:xfrm>
            <a:off x="5227015" y="5675053"/>
            <a:ext cx="2789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thanks to our partners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244401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672</Words>
  <Application>Microsoft Office PowerPoint</Application>
  <PresentationFormat>Widescreen</PresentationFormat>
  <Paragraphs>152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srinu</dc:creator>
  <cp:lastModifiedBy>Vicky Broadley</cp:lastModifiedBy>
  <cp:revision>162</cp:revision>
  <dcterms:created xsi:type="dcterms:W3CDTF">2020-01-27T10:50:42Z</dcterms:created>
  <dcterms:modified xsi:type="dcterms:W3CDTF">2022-09-01T15:24:15Z</dcterms:modified>
</cp:coreProperties>
</file>